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10"/>
  </p:notesMasterIdLst>
  <p:sldIdLst>
    <p:sldId id="259" r:id="rId2"/>
    <p:sldId id="258" r:id="rId3"/>
    <p:sldId id="257" r:id="rId4"/>
    <p:sldId id="267" r:id="rId5"/>
    <p:sldId id="266" r:id="rId6"/>
    <p:sldId id="263" r:id="rId7"/>
    <p:sldId id="262"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453" autoAdjust="0"/>
  </p:normalViewPr>
  <p:slideViewPr>
    <p:cSldViewPr snapToGrid="0" snapToObjects="1">
      <p:cViewPr>
        <p:scale>
          <a:sx n="71" d="100"/>
          <a:sy n="71" d="100"/>
        </p:scale>
        <p:origin x="-8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37CFD7-94D3-6845-BA5F-FEEDA0C646DF}" type="datetimeFigureOut">
              <a:rPr lang="en-US" smtClean="0"/>
              <a:t>6/2/2012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B9FCDF-DA45-5744-B63F-EBE45B8C898A}" type="slidenum">
              <a:rPr lang="en-US" smtClean="0"/>
              <a:t>‹#›</a:t>
            </a:fld>
            <a:endParaRPr lang="en-US"/>
          </a:p>
        </p:txBody>
      </p:sp>
    </p:spTree>
    <p:extLst>
      <p:ext uri="{BB962C8B-B14F-4D97-AF65-F5344CB8AC3E}">
        <p14:creationId xmlns:p14="http://schemas.microsoft.com/office/powerpoint/2010/main" val="14118380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9FCDF-DA45-5744-B63F-EBE45B8C898A}" type="slidenum">
              <a:rPr lang="en-US" smtClean="0"/>
              <a:t>1</a:t>
            </a:fld>
            <a:endParaRPr lang="en-US"/>
          </a:p>
        </p:txBody>
      </p:sp>
    </p:spTree>
    <p:extLst>
      <p:ext uri="{BB962C8B-B14F-4D97-AF65-F5344CB8AC3E}">
        <p14:creationId xmlns:p14="http://schemas.microsoft.com/office/powerpoint/2010/main" val="547132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a:t>
            </a:r>
            <a:r>
              <a:rPr lang="en-US" dirty="0" smtClean="0"/>
              <a:t>students say that they don’t</a:t>
            </a:r>
            <a:r>
              <a:rPr lang="en-US" baseline="0" dirty="0" smtClean="0"/>
              <a:t> have time to join student associations while in graduate school. It’s already difficult to juggle work and school.  Adding another activity or obligation will add stress to their already busy schedules.</a:t>
            </a:r>
          </a:p>
          <a:p>
            <a:endParaRPr lang="en-US" baseline="0" dirty="0" smtClean="0"/>
          </a:p>
          <a:p>
            <a:r>
              <a:rPr lang="en-US" baseline="0" dirty="0" smtClean="0"/>
              <a:t>I can understand how this particular view is held by some, after all one of the reasons that we</a:t>
            </a:r>
            <a:r>
              <a:rPr lang="en-US" b="1" baseline="0" dirty="0" smtClean="0"/>
              <a:t> at </a:t>
            </a:r>
            <a:r>
              <a:rPr lang="en-US" baseline="0" dirty="0" smtClean="0"/>
              <a:t>SJSU are participating in a distance learning program is so that we can better coordinate employment and school responsibilities.</a:t>
            </a:r>
          </a:p>
          <a:p>
            <a:endParaRPr lang="en-US" baseline="0" dirty="0" smtClean="0"/>
          </a:p>
          <a:p>
            <a:r>
              <a:rPr lang="en-US" baseline="0" dirty="0" smtClean="0"/>
              <a:t>However, I would encourage all SLIS and MARA students to think about Student Associations as an opportunity for career guidance and advancement.  </a:t>
            </a:r>
          </a:p>
          <a:p>
            <a:endParaRPr lang="en-US" baseline="0" dirty="0" smtClean="0"/>
          </a:p>
          <a:p>
            <a:r>
              <a:rPr lang="en-US" baseline="0" dirty="0" smtClean="0"/>
              <a:t>Student associations offer distance learners a ways to connect with other students</a:t>
            </a:r>
          </a:p>
          <a:p>
            <a:pPr marL="171450" indent="-171450">
              <a:buFont typeface="Arial"/>
              <a:buChar char="•"/>
            </a:pPr>
            <a:r>
              <a:rPr lang="en-US" baseline="0" dirty="0" smtClean="0"/>
              <a:t>  We may find others who have already taken classes that we are interested in taking</a:t>
            </a:r>
          </a:p>
          <a:p>
            <a:pPr marL="171450" indent="-171450">
              <a:buFont typeface="Arial"/>
              <a:buChar char="•"/>
            </a:pPr>
            <a:r>
              <a:rPr lang="en-US" baseline="0" dirty="0" smtClean="0"/>
              <a:t>Meet others who are willing to share their work or internship experiences</a:t>
            </a:r>
          </a:p>
          <a:p>
            <a:pPr marL="171450" indent="-171450">
              <a:buFont typeface="Arial"/>
              <a:buChar char="•"/>
            </a:pPr>
            <a:r>
              <a:rPr lang="en-US" baseline="0" dirty="0" smtClean="0"/>
              <a:t>Get advice on classes to take, volunteer or internship opportunities</a:t>
            </a:r>
          </a:p>
          <a:p>
            <a:pPr marL="171450" indent="-171450">
              <a:buFont typeface="Arial"/>
              <a:buChar char="•"/>
            </a:pPr>
            <a:r>
              <a:rPr lang="en-US" baseline="0" dirty="0" smtClean="0"/>
              <a:t>Meet students who are already working in the information field who may have tips on how to get a foot in the door in a particular industry.</a:t>
            </a:r>
          </a:p>
          <a:p>
            <a:pPr marL="171450" indent="-171450">
              <a:buFont typeface="Arial"/>
              <a:buChar char="•"/>
            </a:pPr>
            <a:endParaRPr lang="en-US" baseline="0" dirty="0" smtClean="0"/>
          </a:p>
          <a:p>
            <a:pPr marL="0" indent="0">
              <a:buFont typeface="Arial"/>
              <a:buNone/>
            </a:pPr>
            <a:r>
              <a:rPr lang="en-US" baseline="0" dirty="0" smtClean="0"/>
              <a:t>Student associations also provide a link to the national organizations within our Information industry.  Many national organizations provide scholarships for students to attend their conferences, which in turn provides students with access to the culture of the industry as well as meet potential employers.</a:t>
            </a:r>
          </a:p>
          <a:p>
            <a:pPr marL="0" indent="0">
              <a:buFont typeface="Arial"/>
              <a:buNone/>
            </a:pPr>
            <a:endParaRPr lang="en-US" baseline="0" dirty="0" smtClean="0"/>
          </a:p>
          <a:p>
            <a:pPr marL="0" indent="0">
              <a:buFont typeface="Arial"/>
              <a:buNone/>
            </a:pPr>
            <a:r>
              <a:rPr lang="en-US" baseline="0" dirty="0" smtClean="0"/>
              <a:t>Student chapters of the national organizations often organize events that allow students to explore career options other than librarianship.  Experiences that can open up the possibilities for our future in information.  It also allows contact with professionals who can help guide one’s career.</a:t>
            </a:r>
          </a:p>
          <a:p>
            <a:pPr marL="0" indent="0">
              <a:buFont typeface="Arial"/>
              <a:buNone/>
            </a:pPr>
            <a:endParaRPr lang="en-US" baseline="0" dirty="0" smtClean="0"/>
          </a:p>
          <a:p>
            <a:pPr marL="0" indent="0">
              <a:buFont typeface="Arial"/>
              <a:buNone/>
            </a:pPr>
            <a:r>
              <a:rPr lang="en-US" baseline="0" dirty="0" smtClean="0"/>
              <a:t>There are four student associations options for SJSU SLIS Students.   They are:</a:t>
            </a:r>
          </a:p>
          <a:p>
            <a:pPr marL="171450" indent="-171450">
              <a:buFont typeface="Arial"/>
              <a:buChar char="•"/>
            </a:pPr>
            <a:r>
              <a:rPr lang="en-US" dirty="0" smtClean="0"/>
              <a:t>SLISConnect </a:t>
            </a:r>
          </a:p>
          <a:p>
            <a:pPr marL="171450" indent="-171450">
              <a:buFont typeface="Arial"/>
              <a:buChar char="•"/>
            </a:pPr>
            <a:r>
              <a:rPr lang="en-US" dirty="0" smtClean="0"/>
              <a:t>American Library Association Student Chapter  (A-L-A-S-C)</a:t>
            </a:r>
          </a:p>
          <a:p>
            <a:pPr marL="171450" indent="-171450">
              <a:buFont typeface="Arial"/>
              <a:buChar char="•"/>
            </a:pPr>
            <a:r>
              <a:rPr lang="en-US" sz="1200" dirty="0" smtClean="0"/>
              <a:t>American Society for Information Science and Technology (ASIS&amp;T) Student Chapter</a:t>
            </a:r>
          </a:p>
          <a:p>
            <a:pPr marL="171450" indent="-171450">
              <a:buFont typeface="Arial"/>
              <a:buChar char="•"/>
            </a:pPr>
            <a:r>
              <a:rPr lang="en-US" dirty="0" smtClean="0"/>
              <a:t>Society of American Archivist Student Chapter</a:t>
            </a:r>
            <a:endParaRPr lang="en-US" sz="1200" dirty="0" smtClean="0"/>
          </a:p>
          <a:p>
            <a:pPr marL="171450" indent="-171450">
              <a:buFont typeface="Arial"/>
              <a:buChar char="•"/>
            </a:pPr>
            <a:r>
              <a:rPr lang="en-US" dirty="0" smtClean="0"/>
              <a:t>The</a:t>
            </a:r>
            <a:r>
              <a:rPr lang="en-US" baseline="0" dirty="0" smtClean="0"/>
              <a:t> virtual association is here in VCARA</a:t>
            </a:r>
            <a:endParaRPr lang="en-US" dirty="0" smtClean="0"/>
          </a:p>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03B9FCDF-DA45-5744-B63F-EBE45B8C898A}" type="slidenum">
              <a:rPr lang="en-US" smtClean="0"/>
              <a:t>2</a:t>
            </a:fld>
            <a:endParaRPr lang="en-US"/>
          </a:p>
        </p:txBody>
      </p:sp>
    </p:spTree>
    <p:extLst>
      <p:ext uri="{BB962C8B-B14F-4D97-AF65-F5344CB8AC3E}">
        <p14:creationId xmlns:p14="http://schemas.microsoft.com/office/powerpoint/2010/main" val="1735169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SLIS Connect is a student and alumni</a:t>
            </a:r>
            <a:r>
              <a:rPr lang="en-US" baseline="0" dirty="0" smtClean="0"/>
              <a:t> networking group, which  allows students opportunities to connect, share experiences and advice with fellow students.  It also provides an avenue for students to meet alumni who have 1) accomplished what they are trying to do 2) may have specific advice on career options or development, and potentially find a mentor.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3B9FCDF-DA45-5744-B63F-EBE45B8C898A}" type="slidenum">
              <a:rPr lang="en-US" smtClean="0"/>
              <a:t>3</a:t>
            </a:fld>
            <a:endParaRPr lang="en-US"/>
          </a:p>
        </p:txBody>
      </p:sp>
    </p:spTree>
    <p:extLst>
      <p:ext uri="{BB962C8B-B14F-4D97-AF65-F5344CB8AC3E}">
        <p14:creationId xmlns:p14="http://schemas.microsoft.com/office/powerpoint/2010/main" val="3550085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ALA-Student Chapter</a:t>
            </a:r>
            <a:r>
              <a:rPr lang="en-US" baseline="0" dirty="0" smtClean="0"/>
              <a:t> is a great resource for students, in particular those who are seeking careers in librarianship, but by no means is this limited to working in a traditional library.   The student group provides information on activities at the ALA national level as well as information on local events. It is a platform for you to find out what is happening in your area or let other know about ALA related events that you know are happening near you. Students support the exchange of ideas and trends in the library profession, share their experiences and encourage scholarly achievement.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3B9FCDF-DA45-5744-B63F-EBE45B8C898A}" type="slidenum">
              <a:rPr lang="en-US" smtClean="0"/>
              <a:t>4</a:t>
            </a:fld>
            <a:endParaRPr lang="en-US"/>
          </a:p>
        </p:txBody>
      </p:sp>
    </p:spTree>
    <p:extLst>
      <p:ext uri="{BB962C8B-B14F-4D97-AF65-F5344CB8AC3E}">
        <p14:creationId xmlns:p14="http://schemas.microsoft.com/office/powerpoint/2010/main" val="2136024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SAA Student Chapter works diligently</a:t>
            </a:r>
            <a:r>
              <a:rPr lang="en-US" baseline="0" dirty="0" smtClean="0"/>
              <a:t> to provide students access to archivist and archives </a:t>
            </a:r>
            <a:r>
              <a:rPr lang="en-US" baseline="0" dirty="0" err="1" smtClean="0"/>
              <a:t>whereever</a:t>
            </a:r>
            <a:r>
              <a:rPr lang="en-US" baseline="0" dirty="0" smtClean="0"/>
              <a:t> students are located.   The student group organizes tours, provides information on additional training or workshops for archivist, and access to information about events happening at the national level.</a:t>
            </a:r>
          </a:p>
          <a:p>
            <a:endParaRPr lang="en-US" baseline="0" dirty="0" smtClean="0"/>
          </a:p>
          <a:p>
            <a:r>
              <a:rPr lang="en-US" baseline="0" dirty="0" smtClean="0"/>
              <a:t>In March I was able to attend the SAASC sponsored tour to Mount St. Mary’s College Archives at the Charles Willard Coe Memorial Library.  The school has two locations one near downtown Los Angeles and the other in the hills of Brentwood over looking the Pacific.  Many of you may know the archivist, Vicky </a:t>
            </a:r>
            <a:r>
              <a:rPr lang="en-US" baseline="0" dirty="0" err="1" smtClean="0"/>
              <a:t>McCargar</a:t>
            </a:r>
            <a:r>
              <a:rPr lang="en-US" baseline="0" dirty="0" smtClean="0"/>
              <a:t>, who is also part of the SLIS faculty. You can see her in the first picture on the left as she tells students about the history of the archives.</a:t>
            </a:r>
            <a:endParaRPr lang="en-US" dirty="0"/>
          </a:p>
        </p:txBody>
      </p:sp>
      <p:sp>
        <p:nvSpPr>
          <p:cNvPr id="4" name="Slide Number Placeholder 3"/>
          <p:cNvSpPr>
            <a:spLocks noGrp="1"/>
          </p:cNvSpPr>
          <p:nvPr>
            <p:ph type="sldNum" sz="quarter" idx="10"/>
          </p:nvPr>
        </p:nvSpPr>
        <p:spPr/>
        <p:txBody>
          <a:bodyPr/>
          <a:lstStyle/>
          <a:p>
            <a:fld id="{03B9FCDF-DA45-5744-B63F-EBE45B8C898A}" type="slidenum">
              <a:rPr lang="en-US" smtClean="0"/>
              <a:t>5</a:t>
            </a:fld>
            <a:endParaRPr lang="en-US"/>
          </a:p>
        </p:txBody>
      </p:sp>
    </p:spTree>
    <p:extLst>
      <p:ext uri="{BB962C8B-B14F-4D97-AF65-F5344CB8AC3E}">
        <p14:creationId xmlns:p14="http://schemas.microsoft.com/office/powerpoint/2010/main" val="1435611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American Society for Information</a:t>
            </a:r>
            <a:r>
              <a:rPr lang="en-US" baseline="0" dirty="0" smtClean="0"/>
              <a:t> Science and Technology (ASIST) Student Chapter is back this year, after not being active for a while.  Full disclosure, I am a member of both the SAASC and ASIST student chapters.  And the 2011-2012 vice chair for ASIST so I admit that I may have some bias.   </a:t>
            </a:r>
          </a:p>
          <a:p>
            <a:endParaRPr lang="en-US" baseline="0" dirty="0" smtClean="0"/>
          </a:p>
          <a:p>
            <a:r>
              <a:rPr lang="en-US" baseline="0" dirty="0" smtClean="0"/>
              <a:t>What I like most about the ASIST student chapter this year were the presentations by SJSU faculty  and students, as well as guest speakers from the information industry</a:t>
            </a:r>
            <a:endParaRPr lang="en-US" dirty="0"/>
          </a:p>
        </p:txBody>
      </p:sp>
      <p:sp>
        <p:nvSpPr>
          <p:cNvPr id="4" name="Slide Number Placeholder 3"/>
          <p:cNvSpPr>
            <a:spLocks noGrp="1"/>
          </p:cNvSpPr>
          <p:nvPr>
            <p:ph type="sldNum" sz="quarter" idx="10"/>
          </p:nvPr>
        </p:nvSpPr>
        <p:spPr/>
        <p:txBody>
          <a:bodyPr/>
          <a:lstStyle/>
          <a:p>
            <a:fld id="{03B9FCDF-DA45-5744-B63F-EBE45B8C898A}" type="slidenum">
              <a:rPr lang="en-US" smtClean="0"/>
              <a:t>6</a:t>
            </a:fld>
            <a:endParaRPr lang="en-US"/>
          </a:p>
        </p:txBody>
      </p:sp>
    </p:spTree>
    <p:extLst>
      <p:ext uri="{BB962C8B-B14F-4D97-AF65-F5344CB8AC3E}">
        <p14:creationId xmlns:p14="http://schemas.microsoft.com/office/powerpoint/2010/main" val="1276416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presentations, held in Blackboard collaborate, were as profound as many class lectures.  The professional speakers were clearly excited about the topics that they presented and welcomed questions from students about careers and about their areas of expertise.   They were also very amenable to hearing from students outside of the presentation for those who wanted to know more about their work.   </a:t>
            </a:r>
          </a:p>
          <a:p>
            <a:endParaRPr lang="en-US" baseline="0" dirty="0" smtClean="0"/>
          </a:p>
          <a:p>
            <a:r>
              <a:rPr lang="en-US" baseline="0" dirty="0" smtClean="0"/>
              <a:t>Student presentation were equally interesting as many students have had or still have careers that are related to information science.  Students sharing their experience and expertise can often provide insight into career options that others have not considered.  For some, it may be easier to ask a fellow student more about their career experience than contacting a professor.  But either option is available through the student chapter events.</a:t>
            </a:r>
          </a:p>
          <a:p>
            <a:endParaRPr lang="en-US" baseline="0" dirty="0" smtClean="0"/>
          </a:p>
          <a:p>
            <a:r>
              <a:rPr lang="en-US" baseline="0" dirty="0" smtClean="0"/>
              <a:t>The speaker series provided me with an emersion into information science that I would not have experienced without belonging to student chapter.  That holds true for my experience with SAASC as well.</a:t>
            </a:r>
          </a:p>
          <a:p>
            <a:endParaRPr lang="en-US" dirty="0" smtClean="0"/>
          </a:p>
          <a:p>
            <a:r>
              <a:rPr lang="en-US" dirty="0" smtClean="0"/>
              <a:t>In</a:t>
            </a:r>
            <a:r>
              <a:rPr lang="en-US" baseline="0" dirty="0" smtClean="0"/>
              <a:t> March of this year, the Student Chapters of the ALA, SAA, and ASIST held a Student Mixer in Second Life.  I was part of coordinating that event and I must say that I feel as though I made a new set of friends from the experience.  I never would have connected with the other students had it not been for planning that event.  And of course the event itself was great fun.</a:t>
            </a:r>
            <a:endParaRPr lang="en-US" dirty="0"/>
          </a:p>
        </p:txBody>
      </p:sp>
      <p:sp>
        <p:nvSpPr>
          <p:cNvPr id="4" name="Slide Number Placeholder 3"/>
          <p:cNvSpPr>
            <a:spLocks noGrp="1"/>
          </p:cNvSpPr>
          <p:nvPr>
            <p:ph type="sldNum" sz="quarter" idx="10"/>
          </p:nvPr>
        </p:nvSpPr>
        <p:spPr/>
        <p:txBody>
          <a:bodyPr/>
          <a:lstStyle/>
          <a:p>
            <a:fld id="{03B9FCDF-DA45-5744-B63F-EBE45B8C898A}" type="slidenum">
              <a:rPr lang="en-US" smtClean="0"/>
              <a:t>7</a:t>
            </a:fld>
            <a:endParaRPr lang="en-US"/>
          </a:p>
        </p:txBody>
      </p:sp>
    </p:spTree>
    <p:extLst>
      <p:ext uri="{BB962C8B-B14F-4D97-AF65-F5344CB8AC3E}">
        <p14:creationId xmlns:p14="http://schemas.microsoft.com/office/powerpoint/2010/main" val="2857935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online or distance learners, we don’t have the same types of opportunities as students on campus to access career guidance  or social opportunities with other students, faculty, or guest lecturers from a specific field.  </a:t>
            </a:r>
            <a:r>
              <a:rPr lang="en-US" dirty="0" smtClean="0"/>
              <a:t>Membership and participation</a:t>
            </a:r>
            <a:r>
              <a:rPr lang="en-US" baseline="0" dirty="0" smtClean="0"/>
              <a:t> in SLIS student associations provides additional career and professional opportunities to distance learners and the opportunity to engage fellow students.  I strongly encourage you to join one or more of the student chapters today.  Visit the sites listed here to learn more.</a:t>
            </a:r>
          </a:p>
          <a:p>
            <a:endParaRPr lang="en-US" baseline="0" dirty="0" smtClean="0"/>
          </a:p>
          <a:p>
            <a:r>
              <a:rPr lang="en-US" baseline="0" dirty="0" smtClean="0"/>
              <a:t>Thank you.</a:t>
            </a:r>
            <a:endParaRPr lang="en-US" dirty="0"/>
          </a:p>
        </p:txBody>
      </p:sp>
      <p:sp>
        <p:nvSpPr>
          <p:cNvPr id="4" name="Slide Number Placeholder 3"/>
          <p:cNvSpPr>
            <a:spLocks noGrp="1"/>
          </p:cNvSpPr>
          <p:nvPr>
            <p:ph type="sldNum" sz="quarter" idx="10"/>
          </p:nvPr>
        </p:nvSpPr>
        <p:spPr/>
        <p:txBody>
          <a:bodyPr/>
          <a:lstStyle/>
          <a:p>
            <a:fld id="{03B9FCDF-DA45-5744-B63F-EBE45B8C898A}" type="slidenum">
              <a:rPr lang="en-US" smtClean="0"/>
              <a:t>8</a:t>
            </a:fld>
            <a:endParaRPr lang="en-US"/>
          </a:p>
        </p:txBody>
      </p:sp>
    </p:spTree>
    <p:extLst>
      <p:ext uri="{BB962C8B-B14F-4D97-AF65-F5344CB8AC3E}">
        <p14:creationId xmlns:p14="http://schemas.microsoft.com/office/powerpoint/2010/main" val="492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6/2/2012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6/2/2012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6/2/2012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6/2/2012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6/2/2012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6/2/2012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6/2/2012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6/2/2012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6/2/2012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6/2/2012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6/2/2012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6/2/2012</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lisgroups.sjsu.edu/asistsc/"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hyperlink" Target="http://slisgroups.sjsu.edu/saasc/" TargetMode="External"/><Relationship Id="rId5" Type="http://schemas.openxmlformats.org/officeDocument/2006/relationships/hyperlink" Target="https://slisgroups.sjsu.edu/alasc/" TargetMode="External"/><Relationship Id="rId4" Type="http://schemas.openxmlformats.org/officeDocument/2006/relationships/hyperlink" Target="http://www.facebook.com/SLISConne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3794" y="5052545"/>
            <a:ext cx="6363621" cy="1398111"/>
          </a:xfrm>
        </p:spPr>
        <p:txBody>
          <a:bodyPr>
            <a:normAutofit fontScale="47500" lnSpcReduction="20000"/>
          </a:bodyPr>
          <a:lstStyle/>
          <a:p>
            <a:r>
              <a:rPr lang="en-US" sz="8600" i="1" dirty="0" smtClean="0">
                <a:solidFill>
                  <a:srgbClr val="0D79CA"/>
                </a:solidFill>
              </a:rPr>
              <a:t>Jump Start your Career!</a:t>
            </a:r>
          </a:p>
          <a:p>
            <a:pPr algn="r"/>
            <a:r>
              <a:rPr lang="en-US" sz="2500" dirty="0" smtClean="0"/>
              <a:t>Carletta Woods</a:t>
            </a:r>
          </a:p>
          <a:p>
            <a:pPr algn="r"/>
            <a:r>
              <a:rPr lang="en-US" sz="2500" dirty="0" smtClean="0"/>
              <a:t>April 26, 2012</a:t>
            </a:r>
          </a:p>
          <a:p>
            <a:pPr algn="r"/>
            <a:r>
              <a:rPr lang="en-US" sz="2500" dirty="0" smtClean="0"/>
              <a:t>VCARA</a:t>
            </a:r>
            <a:endParaRPr lang="en-US" sz="2500" dirty="0"/>
          </a:p>
        </p:txBody>
      </p:sp>
      <p:sp>
        <p:nvSpPr>
          <p:cNvPr id="2" name="Title 1"/>
          <p:cNvSpPr>
            <a:spLocks noGrp="1"/>
          </p:cNvSpPr>
          <p:nvPr>
            <p:ph type="ctrTitle"/>
          </p:nvPr>
        </p:nvSpPr>
        <p:spPr/>
        <p:txBody>
          <a:bodyPr/>
          <a:lstStyle/>
          <a:p>
            <a:r>
              <a:rPr lang="en-US" dirty="0" smtClean="0"/>
              <a:t>Student Associations </a:t>
            </a:r>
            <a:endParaRPr lang="en-US" dirty="0"/>
          </a:p>
        </p:txBody>
      </p:sp>
    </p:spTree>
    <p:extLst>
      <p:ext uri="{BB962C8B-B14F-4D97-AF65-F5344CB8AC3E}">
        <p14:creationId xmlns:p14="http://schemas.microsoft.com/office/powerpoint/2010/main" val="84606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26445" y="5132543"/>
            <a:ext cx="6512511" cy="1143000"/>
          </a:xfrm>
        </p:spPr>
        <p:txBody>
          <a:bodyPr/>
          <a:lstStyle/>
          <a:p>
            <a:r>
              <a:rPr lang="en-US" dirty="0" smtClean="0"/>
              <a:t>Member Benefits</a:t>
            </a:r>
            <a:endParaRPr lang="en-US" dirty="0"/>
          </a:p>
        </p:txBody>
      </p:sp>
      <p:sp>
        <p:nvSpPr>
          <p:cNvPr id="8" name="Content Placeholder 7"/>
          <p:cNvSpPr>
            <a:spLocks noGrp="1"/>
          </p:cNvSpPr>
          <p:nvPr>
            <p:ph sz="quarter" idx="13"/>
          </p:nvPr>
        </p:nvSpPr>
        <p:spPr>
          <a:xfrm>
            <a:off x="259019" y="455778"/>
            <a:ext cx="4113708" cy="3474720"/>
          </a:xfrm>
          <a:ln>
            <a:solidFill>
              <a:schemeClr val="accent1"/>
            </a:solidFill>
          </a:ln>
          <a:effectLst>
            <a:outerShdw blurRad="50800" dist="38100" dir="2700000" algn="tl" rotWithShape="0">
              <a:schemeClr val="tx2">
                <a:lumMod val="40000"/>
                <a:lumOff val="60000"/>
                <a:alpha val="43000"/>
              </a:schemeClr>
            </a:outerShdw>
          </a:effectLst>
        </p:spPr>
        <p:txBody>
          <a:bodyPr>
            <a:normAutofit/>
          </a:bodyPr>
          <a:lstStyle/>
          <a:p>
            <a:r>
              <a:rPr lang="en-US" dirty="0" smtClean="0"/>
              <a:t>Share and learn with fellow students</a:t>
            </a:r>
          </a:p>
          <a:p>
            <a:r>
              <a:rPr lang="en-US" dirty="0" smtClean="0"/>
              <a:t>Leadership opportunities</a:t>
            </a:r>
          </a:p>
          <a:p>
            <a:r>
              <a:rPr lang="en-US" dirty="0" smtClean="0"/>
              <a:t>Cultivate Professional contacts</a:t>
            </a:r>
          </a:p>
          <a:p>
            <a:r>
              <a:rPr lang="en-US" dirty="0" smtClean="0"/>
              <a:t>Develop Skills for professional career</a:t>
            </a:r>
          </a:p>
          <a:p>
            <a:r>
              <a:rPr lang="en-US" dirty="0" smtClean="0"/>
              <a:t>Explore career options</a:t>
            </a:r>
          </a:p>
          <a:p>
            <a:endParaRPr lang="en-US" dirty="0"/>
          </a:p>
        </p:txBody>
      </p:sp>
      <p:sp>
        <p:nvSpPr>
          <p:cNvPr id="9" name="Content Placeholder 8"/>
          <p:cNvSpPr>
            <a:spLocks noGrp="1"/>
          </p:cNvSpPr>
          <p:nvPr>
            <p:ph sz="quarter" idx="14"/>
          </p:nvPr>
        </p:nvSpPr>
        <p:spPr>
          <a:xfrm>
            <a:off x="4945947" y="1283001"/>
            <a:ext cx="3935899" cy="3474720"/>
          </a:xfrm>
          <a:ln>
            <a:solidFill>
              <a:schemeClr val="tx2">
                <a:alpha val="98000"/>
              </a:schemeClr>
            </a:solidFill>
          </a:ln>
        </p:spPr>
        <p:txBody>
          <a:bodyPr>
            <a:normAutofit fontScale="92500" lnSpcReduction="10000"/>
          </a:bodyPr>
          <a:lstStyle/>
          <a:p>
            <a:r>
              <a:rPr lang="en-US" dirty="0" smtClean="0"/>
              <a:t>And provided greater access to the national organization</a:t>
            </a:r>
          </a:p>
          <a:p>
            <a:pPr lvl="1"/>
            <a:r>
              <a:rPr lang="en-US" dirty="0" smtClean="0"/>
              <a:t>Participate in conference activities</a:t>
            </a:r>
          </a:p>
          <a:p>
            <a:pPr lvl="1"/>
            <a:r>
              <a:rPr lang="en-US" dirty="0" smtClean="0"/>
              <a:t>Scholarships to attend national conferences</a:t>
            </a:r>
          </a:p>
          <a:p>
            <a:pPr lvl="1"/>
            <a:r>
              <a:rPr lang="en-US" dirty="0" smtClean="0"/>
              <a:t>Meet and networks with others in your chosen profession </a:t>
            </a:r>
          </a:p>
          <a:p>
            <a:pPr lvl="1"/>
            <a:r>
              <a:rPr lang="en-US" dirty="0" smtClean="0"/>
              <a:t>Participate in mentor program</a:t>
            </a:r>
          </a:p>
          <a:p>
            <a:endParaRPr lang="en-US" dirty="0"/>
          </a:p>
        </p:txBody>
      </p:sp>
    </p:spTree>
    <p:extLst>
      <p:ext uri="{BB962C8B-B14F-4D97-AF65-F5344CB8AC3E}">
        <p14:creationId xmlns:p14="http://schemas.microsoft.com/office/powerpoint/2010/main" val="898769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3"/>
          <a:srcRect l="574" r="574"/>
          <a:stretch>
            <a:fillRect/>
          </a:stretch>
        </p:blipFill>
        <p:spPr/>
      </p:pic>
      <p:sp>
        <p:nvSpPr>
          <p:cNvPr id="6" name="Text Placeholder 5"/>
          <p:cNvSpPr>
            <a:spLocks noGrp="1"/>
          </p:cNvSpPr>
          <p:nvPr>
            <p:ph type="body" sz="half" idx="2"/>
          </p:nvPr>
        </p:nvSpPr>
        <p:spPr>
          <a:xfrm>
            <a:off x="409416" y="1328568"/>
            <a:ext cx="4269637" cy="1844938"/>
          </a:xfrm>
        </p:spPr>
        <p:txBody>
          <a:bodyPr>
            <a:normAutofit/>
          </a:bodyPr>
          <a:lstStyle/>
          <a:p>
            <a:r>
              <a:rPr lang="en-US" dirty="0"/>
              <a:t>SLISConnect is </a:t>
            </a:r>
            <a:r>
              <a:rPr lang="en-US" dirty="0" smtClean="0"/>
              <a:t>a student </a:t>
            </a:r>
            <a:r>
              <a:rPr lang="en-US" dirty="0"/>
              <a:t>and alumni networking </a:t>
            </a:r>
            <a:r>
              <a:rPr lang="en-US" dirty="0" smtClean="0"/>
              <a:t>group. </a:t>
            </a:r>
          </a:p>
          <a:p>
            <a:r>
              <a:rPr lang="en-US" dirty="0" smtClean="0"/>
              <a:t>“SLISConnect </a:t>
            </a:r>
            <a:r>
              <a:rPr lang="en-US" dirty="0"/>
              <a:t>aims to foster connections between current and former students of the SJSU SLIS program through our communications, events, and programs</a:t>
            </a:r>
            <a:r>
              <a:rPr lang="en-US" dirty="0" smtClean="0"/>
              <a:t>.”</a:t>
            </a:r>
          </a:p>
        </p:txBody>
      </p:sp>
      <p:sp>
        <p:nvSpPr>
          <p:cNvPr id="4" name="Title 3"/>
          <p:cNvSpPr>
            <a:spLocks noGrp="1"/>
          </p:cNvSpPr>
          <p:nvPr>
            <p:ph type="title"/>
          </p:nvPr>
        </p:nvSpPr>
        <p:spPr/>
        <p:txBody>
          <a:bodyPr/>
          <a:lstStyle/>
          <a:p>
            <a:r>
              <a:rPr lang="en-US" dirty="0" smtClean="0"/>
              <a:t>SLISConnect</a:t>
            </a:r>
            <a:endParaRPr lang="en-US" dirty="0"/>
          </a:p>
        </p:txBody>
      </p:sp>
    </p:spTree>
    <p:extLst>
      <p:ext uri="{BB962C8B-B14F-4D97-AF65-F5344CB8AC3E}">
        <p14:creationId xmlns:p14="http://schemas.microsoft.com/office/powerpoint/2010/main" val="1708541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logo.jpg"/>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476" t="-6812" r="-2720" b="-7562"/>
          <a:stretch/>
        </p:blipFill>
        <p:spPr>
          <a:xfrm>
            <a:off x="4712242" y="1143000"/>
            <a:ext cx="4114800" cy="3127806"/>
          </a:xfrm>
        </p:spPr>
      </p:pic>
      <p:sp>
        <p:nvSpPr>
          <p:cNvPr id="3" name="Text Placeholder 2"/>
          <p:cNvSpPr>
            <a:spLocks noGrp="1"/>
          </p:cNvSpPr>
          <p:nvPr>
            <p:ph type="body" sz="half" idx="2"/>
          </p:nvPr>
        </p:nvSpPr>
        <p:spPr>
          <a:xfrm>
            <a:off x="237066" y="1143000"/>
            <a:ext cx="4512733" cy="2988734"/>
          </a:xfrm>
        </p:spPr>
        <p:txBody>
          <a:bodyPr>
            <a:normAutofit fontScale="92500" lnSpcReduction="20000"/>
          </a:bodyPr>
          <a:lstStyle/>
          <a:p>
            <a:r>
              <a:rPr lang="en-US" dirty="0" smtClean="0"/>
              <a:t>Foster </a:t>
            </a:r>
            <a:r>
              <a:rPr lang="en-US" dirty="0"/>
              <a:t>participation in the American Library Association and use of its publications, scholarships and </a:t>
            </a:r>
            <a:r>
              <a:rPr lang="en-US" dirty="0" smtClean="0"/>
              <a:t>conferences</a:t>
            </a:r>
            <a:endParaRPr lang="en-US" dirty="0"/>
          </a:p>
          <a:p>
            <a:r>
              <a:rPr lang="en-US" dirty="0" smtClean="0"/>
              <a:t>Encourage </a:t>
            </a:r>
            <a:r>
              <a:rPr lang="en-US" dirty="0"/>
              <a:t>scholarly achievement and professional awareness of national issues in library and information science; </a:t>
            </a:r>
            <a:endParaRPr lang="en-US" dirty="0" smtClean="0"/>
          </a:p>
          <a:p>
            <a:r>
              <a:rPr lang="en-US" dirty="0" smtClean="0"/>
              <a:t>Provide </a:t>
            </a:r>
            <a:r>
              <a:rPr lang="en-US" dirty="0"/>
              <a:t>a local forum for the exchange of ideas and information about trends, issues, and opportunities in the </a:t>
            </a:r>
            <a:r>
              <a:rPr lang="en-US" dirty="0" smtClean="0"/>
              <a:t>profession</a:t>
            </a:r>
          </a:p>
          <a:p>
            <a:r>
              <a:rPr lang="en-US" dirty="0" smtClean="0"/>
              <a:t>Provide </a:t>
            </a:r>
            <a:r>
              <a:rPr lang="en-US" dirty="0"/>
              <a:t>a supportive environment in which members can share their creativity, teach their skills, offer their experience, direct their expertise, and </a:t>
            </a:r>
            <a:r>
              <a:rPr lang="en-US" dirty="0" smtClean="0"/>
              <a:t>learn </a:t>
            </a:r>
            <a:r>
              <a:rPr lang="en-US" dirty="0"/>
              <a:t>from each </a:t>
            </a:r>
            <a:r>
              <a:rPr lang="en-US" dirty="0" smtClean="0"/>
              <a:t>other. </a:t>
            </a:r>
            <a:endParaRPr lang="en-US" dirty="0"/>
          </a:p>
        </p:txBody>
      </p:sp>
      <p:sp>
        <p:nvSpPr>
          <p:cNvPr id="4" name="Title 3"/>
          <p:cNvSpPr>
            <a:spLocks noGrp="1"/>
          </p:cNvSpPr>
          <p:nvPr>
            <p:ph type="title"/>
          </p:nvPr>
        </p:nvSpPr>
        <p:spPr>
          <a:xfrm>
            <a:off x="237066" y="4896221"/>
            <a:ext cx="8602134" cy="1143000"/>
          </a:xfrm>
        </p:spPr>
        <p:txBody>
          <a:bodyPr/>
          <a:lstStyle/>
          <a:p>
            <a:r>
              <a:rPr lang="en-US" dirty="0" smtClean="0"/>
              <a:t>American Library Association</a:t>
            </a:r>
            <a:endParaRPr lang="en-US" dirty="0"/>
          </a:p>
        </p:txBody>
      </p:sp>
    </p:spTree>
    <p:extLst>
      <p:ext uri="{BB962C8B-B14F-4D97-AF65-F5344CB8AC3E}">
        <p14:creationId xmlns:p14="http://schemas.microsoft.com/office/powerpoint/2010/main" val="2773122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877887" y="604086"/>
            <a:ext cx="3694114" cy="2163020"/>
          </a:xfrm>
        </p:spPr>
        <p:txBody>
          <a:bodyPr>
            <a:normAutofit lnSpcReduction="10000"/>
          </a:bodyPr>
          <a:lstStyle/>
          <a:p>
            <a:r>
              <a:rPr lang="en-US" dirty="0"/>
              <a:t>P</a:t>
            </a:r>
            <a:r>
              <a:rPr lang="en-US" dirty="0" smtClean="0"/>
              <a:t>rovides </a:t>
            </a:r>
            <a:r>
              <a:rPr lang="en-US" dirty="0"/>
              <a:t>a sense of community among the students in the SJSU SLIS Archival Studies program track. </a:t>
            </a:r>
            <a:endParaRPr lang="en-US" dirty="0" smtClean="0"/>
          </a:p>
          <a:p>
            <a:r>
              <a:rPr lang="en-US" dirty="0" smtClean="0"/>
              <a:t>Helps students connect </a:t>
            </a:r>
            <a:r>
              <a:rPr lang="en-US" dirty="0"/>
              <a:t>with </a:t>
            </a:r>
            <a:r>
              <a:rPr lang="en-US" dirty="0" smtClean="0"/>
              <a:t>each other and professional </a:t>
            </a:r>
            <a:r>
              <a:rPr lang="en-US" dirty="0"/>
              <a:t>archivists. </a:t>
            </a:r>
            <a:endParaRPr lang="en-US" dirty="0" smtClean="0"/>
          </a:p>
          <a:p>
            <a:r>
              <a:rPr lang="en-US" dirty="0" smtClean="0"/>
              <a:t>Provides tours to repositories for students in various locations around the country.</a:t>
            </a:r>
          </a:p>
        </p:txBody>
      </p:sp>
      <p:sp>
        <p:nvSpPr>
          <p:cNvPr id="4" name="Title 3"/>
          <p:cNvSpPr>
            <a:spLocks noGrp="1"/>
          </p:cNvSpPr>
          <p:nvPr>
            <p:ph type="title"/>
          </p:nvPr>
        </p:nvSpPr>
        <p:spPr>
          <a:xfrm>
            <a:off x="270934" y="5062345"/>
            <a:ext cx="9067799" cy="1143000"/>
          </a:xfrm>
        </p:spPr>
        <p:txBody>
          <a:bodyPr/>
          <a:lstStyle/>
          <a:p>
            <a:r>
              <a:rPr lang="en-US" dirty="0" smtClean="0"/>
              <a:t>Society of American Archivist</a:t>
            </a:r>
            <a:endParaRPr lang="en-US" dirty="0"/>
          </a:p>
        </p:txBody>
      </p:sp>
      <p:pic>
        <p:nvPicPr>
          <p:cNvPr id="7" name="Picture Placeholder 6" descr="SAASC.jpg"/>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527" t="-24589" r="-4855" b="-46243"/>
          <a:stretch/>
        </p:blipFill>
        <p:spPr>
          <a:xfrm>
            <a:off x="4887941" y="604086"/>
            <a:ext cx="3480702" cy="2645806"/>
          </a:xfrm>
        </p:spPr>
      </p:pic>
      <p:pic>
        <p:nvPicPr>
          <p:cNvPr id="8" name="Picture 7" descr="IMG_1901.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5090" y="3695949"/>
            <a:ext cx="1173393" cy="1371600"/>
          </a:xfrm>
          <a:prstGeom prst="rect">
            <a:avLst/>
          </a:prstGeom>
        </p:spPr>
      </p:pic>
      <p:pic>
        <p:nvPicPr>
          <p:cNvPr id="9" name="Picture 8" descr="IMG_1905.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818483" y="3695949"/>
            <a:ext cx="1323447" cy="1371600"/>
          </a:xfrm>
          <a:prstGeom prst="rect">
            <a:avLst/>
          </a:prstGeom>
        </p:spPr>
      </p:pic>
      <p:pic>
        <p:nvPicPr>
          <p:cNvPr id="11" name="Picture 10" descr="IMG_1908.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138315" y="3695949"/>
            <a:ext cx="1764683" cy="1371600"/>
          </a:xfrm>
          <a:prstGeom prst="rect">
            <a:avLst/>
          </a:prstGeom>
        </p:spPr>
      </p:pic>
      <p:pic>
        <p:nvPicPr>
          <p:cNvPr id="13" name="Picture 12" descr="IMG_1933.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899307" y="3695949"/>
            <a:ext cx="1828800" cy="1371600"/>
          </a:xfrm>
          <a:prstGeom prst="rect">
            <a:avLst/>
          </a:prstGeom>
        </p:spPr>
      </p:pic>
      <p:pic>
        <p:nvPicPr>
          <p:cNvPr id="14" name="Picture 13" descr="IMG_1930.JP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673904" y="3695949"/>
            <a:ext cx="1828800" cy="1371600"/>
          </a:xfrm>
          <a:prstGeom prst="rect">
            <a:avLst/>
          </a:prstGeom>
        </p:spPr>
      </p:pic>
    </p:spTree>
    <p:extLst>
      <p:ext uri="{BB962C8B-B14F-4D97-AF65-F5344CB8AC3E}">
        <p14:creationId xmlns:p14="http://schemas.microsoft.com/office/powerpoint/2010/main" val="218373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studenASISTlogo.jpg"/>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784" b="709"/>
          <a:stretch/>
        </p:blipFill>
        <p:spPr>
          <a:xfrm>
            <a:off x="292615" y="1336924"/>
            <a:ext cx="4114800" cy="2373039"/>
          </a:xfrm>
          <a:scene3d>
            <a:camera prst="perspectiveContrastingLeftFacing" fov="2100000">
              <a:rot lat="374705" lon="19445734" rev="65578"/>
            </a:camera>
            <a:lightRig rig="balanced" dir="t"/>
          </a:scene3d>
          <a:sp3d>
            <a:bevelT w="50800" h="50800"/>
          </a:sp3d>
        </p:spPr>
      </p:pic>
      <p:sp>
        <p:nvSpPr>
          <p:cNvPr id="3" name="Text Placeholder 2"/>
          <p:cNvSpPr>
            <a:spLocks noGrp="1"/>
          </p:cNvSpPr>
          <p:nvPr>
            <p:ph type="body" sz="half" idx="2"/>
          </p:nvPr>
        </p:nvSpPr>
        <p:spPr>
          <a:xfrm>
            <a:off x="4603855" y="1436631"/>
            <a:ext cx="4287916" cy="2273332"/>
          </a:xfrm>
        </p:spPr>
        <p:txBody>
          <a:bodyPr>
            <a:normAutofit fontScale="92500"/>
          </a:bodyPr>
          <a:lstStyle/>
          <a:p>
            <a:pPr marL="0" indent="0">
              <a:buNone/>
            </a:pPr>
            <a:r>
              <a:rPr lang="en-US" dirty="0" smtClean="0"/>
              <a:t>Provides students:</a:t>
            </a:r>
          </a:p>
          <a:p>
            <a:r>
              <a:rPr lang="en-US" dirty="0" smtClean="0"/>
              <a:t>a place to share </a:t>
            </a:r>
            <a:r>
              <a:rPr lang="en-US" dirty="0"/>
              <a:t>their special </a:t>
            </a:r>
            <a:r>
              <a:rPr lang="en-US" dirty="0" smtClean="0"/>
              <a:t>interests and </a:t>
            </a:r>
            <a:r>
              <a:rPr lang="en-US" dirty="0"/>
              <a:t>run programs for students and other members of the community with an interest in information </a:t>
            </a:r>
            <a:r>
              <a:rPr lang="en-US" dirty="0" smtClean="0"/>
              <a:t>science</a:t>
            </a:r>
            <a:endParaRPr lang="en-US" dirty="0"/>
          </a:p>
          <a:p>
            <a:r>
              <a:rPr lang="en-US" dirty="0" smtClean="0"/>
              <a:t>with </a:t>
            </a:r>
            <a:r>
              <a:rPr lang="en-US" dirty="0"/>
              <a:t>experience in being active ASIS&amp;T members, and </a:t>
            </a:r>
            <a:r>
              <a:rPr lang="en-US" dirty="0" smtClean="0"/>
              <a:t>the opportunity to </a:t>
            </a:r>
            <a:r>
              <a:rPr lang="en-US" dirty="0"/>
              <a:t>contribute to personal growth and career development</a:t>
            </a:r>
            <a:r>
              <a:rPr lang="en-US" dirty="0" smtClean="0"/>
              <a:t>.</a:t>
            </a:r>
          </a:p>
          <a:p>
            <a:endParaRPr lang="en-US" dirty="0"/>
          </a:p>
        </p:txBody>
      </p:sp>
      <p:sp>
        <p:nvSpPr>
          <p:cNvPr id="4" name="Title 3"/>
          <p:cNvSpPr>
            <a:spLocks noGrp="1"/>
          </p:cNvSpPr>
          <p:nvPr>
            <p:ph type="title"/>
          </p:nvPr>
        </p:nvSpPr>
        <p:spPr>
          <a:xfrm>
            <a:off x="727268" y="4464421"/>
            <a:ext cx="8238134" cy="1143000"/>
          </a:xfrm>
        </p:spPr>
        <p:txBody>
          <a:bodyPr>
            <a:normAutofit fontScale="90000"/>
          </a:bodyPr>
          <a:lstStyle/>
          <a:p>
            <a:r>
              <a:rPr lang="en-US" sz="3600" dirty="0"/>
              <a:t>American Society for Information Science and </a:t>
            </a:r>
            <a:r>
              <a:rPr lang="en-US" sz="3600" dirty="0" smtClean="0"/>
              <a:t>Technology (ASIS&amp;T)</a:t>
            </a:r>
            <a:endParaRPr lang="en-US" sz="3600" dirty="0"/>
          </a:p>
        </p:txBody>
      </p:sp>
      <p:sp>
        <p:nvSpPr>
          <p:cNvPr id="2" name="TextBox 1"/>
          <p:cNvSpPr txBox="1"/>
          <p:nvPr/>
        </p:nvSpPr>
        <p:spPr>
          <a:xfrm>
            <a:off x="651933" y="383490"/>
            <a:ext cx="8077200" cy="523220"/>
          </a:xfrm>
          <a:prstGeom prst="rect">
            <a:avLst/>
          </a:prstGeom>
          <a:noFill/>
        </p:spPr>
        <p:txBody>
          <a:bodyPr wrap="square" rtlCol="0">
            <a:spAutoFit/>
          </a:bodyPr>
          <a:lstStyle/>
          <a:p>
            <a:r>
              <a:rPr lang="en-US" sz="1400" i="1" dirty="0"/>
              <a:t>“The society for information professionals leading the search for new and better theories, techniques, and technologies to improve access to information.</a:t>
            </a:r>
            <a:r>
              <a:rPr lang="en-US" sz="1400" i="1" dirty="0" smtClean="0"/>
              <a:t>”</a:t>
            </a:r>
            <a:endParaRPr lang="en-US" sz="1400" i="1" dirty="0"/>
          </a:p>
        </p:txBody>
      </p:sp>
    </p:spTree>
    <p:extLst>
      <p:ext uri="{BB962C8B-B14F-4D97-AF65-F5344CB8AC3E}">
        <p14:creationId xmlns:p14="http://schemas.microsoft.com/office/powerpoint/2010/main" val="535746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1085" y="5383216"/>
            <a:ext cx="6512511" cy="1143000"/>
          </a:xfrm>
        </p:spPr>
        <p:txBody>
          <a:bodyPr/>
          <a:lstStyle/>
          <a:p>
            <a:pPr algn="l"/>
            <a:r>
              <a:rPr lang="en-US" dirty="0" smtClean="0"/>
              <a:t>Speaker Series</a:t>
            </a:r>
            <a:endParaRPr lang="en-US" dirty="0"/>
          </a:p>
        </p:txBody>
      </p:sp>
      <p:pic>
        <p:nvPicPr>
          <p:cNvPr id="10" name="Picture Placeholder 9"/>
          <p:cNvPicPr>
            <a:picLocks noGrp="1" noChangeAspect="1"/>
          </p:cNvPicPr>
          <p:nvPr>
            <p:ph sz="quarter" idx="13"/>
          </p:nvPr>
        </p:nvPicPr>
        <p:blipFill rotWithShape="1">
          <a:blip r:embed="rId3"/>
          <a:srcRect l="2364" r="2364"/>
          <a:stretch/>
        </p:blipFill>
        <p:spPr>
          <a:xfrm>
            <a:off x="660081" y="1355945"/>
            <a:ext cx="1544682" cy="838542"/>
          </a:xfrm>
          <a:prstGeom prst="rect">
            <a:avLst/>
          </a:prstGeom>
        </p:spPr>
      </p:pic>
      <p:sp>
        <p:nvSpPr>
          <p:cNvPr id="3" name="Text Placeholder 2"/>
          <p:cNvSpPr>
            <a:spLocks noGrp="1"/>
          </p:cNvSpPr>
          <p:nvPr>
            <p:ph sz="quarter" idx="4294967295"/>
          </p:nvPr>
        </p:nvSpPr>
        <p:spPr>
          <a:xfrm>
            <a:off x="2322816" y="1469131"/>
            <a:ext cx="6486966" cy="2583415"/>
          </a:xfrm>
        </p:spPr>
        <p:txBody>
          <a:bodyPr>
            <a:normAutofit fontScale="70000" lnSpcReduction="20000"/>
          </a:bodyPr>
          <a:lstStyle/>
          <a:p>
            <a:r>
              <a:rPr lang="en-US" sz="2000" b="1" dirty="0" smtClean="0"/>
              <a:t>Faculty </a:t>
            </a:r>
            <a:r>
              <a:rPr lang="en-US" sz="2000" b="1" dirty="0"/>
              <a:t>Prime </a:t>
            </a:r>
            <a:r>
              <a:rPr lang="en-US" sz="2000" b="1" dirty="0" smtClean="0"/>
              <a:t>Time</a:t>
            </a:r>
            <a:r>
              <a:rPr lang="en-US" sz="2000" dirty="0" smtClean="0"/>
              <a:t> - presentations </a:t>
            </a:r>
            <a:r>
              <a:rPr lang="en-US" sz="2000" dirty="0"/>
              <a:t>conducted by current San Jose State University professors.</a:t>
            </a:r>
            <a:r>
              <a:rPr lang="en-US" sz="2000" dirty="0" smtClean="0"/>
              <a:t> </a:t>
            </a:r>
          </a:p>
          <a:p>
            <a:endParaRPr lang="en-US" sz="2000" dirty="0" smtClean="0"/>
          </a:p>
          <a:p>
            <a:pPr marL="45720" indent="0">
              <a:buNone/>
            </a:pPr>
            <a:endParaRPr lang="en-US" sz="2000" dirty="0" smtClean="0"/>
          </a:p>
          <a:p>
            <a:r>
              <a:rPr lang="en-US" sz="2000" b="1" dirty="0" smtClean="0"/>
              <a:t>Student Workshops </a:t>
            </a:r>
            <a:r>
              <a:rPr lang="en-US" sz="2000" dirty="0" smtClean="0"/>
              <a:t>– current student members provide information on technology tools for school and employment or career experience.</a:t>
            </a:r>
            <a:endParaRPr lang="en-US" sz="2000" dirty="0"/>
          </a:p>
          <a:p>
            <a:pPr marL="45720" indent="0">
              <a:buNone/>
            </a:pPr>
            <a:endParaRPr lang="en-US" sz="2000" dirty="0" smtClean="0"/>
          </a:p>
          <a:p>
            <a:endParaRPr lang="en-US" sz="2000" dirty="0" smtClean="0"/>
          </a:p>
          <a:p>
            <a:r>
              <a:rPr lang="en-US" sz="2000" dirty="0" smtClean="0"/>
              <a:t>Joint Presentations or Events with Local ASIS&amp;T Professional Chapters and Other Student Association Groups</a:t>
            </a:r>
            <a:endParaRPr lang="en-US" sz="2000" dirty="0"/>
          </a:p>
        </p:txBody>
      </p:sp>
      <p:pic>
        <p:nvPicPr>
          <p:cNvPr id="13" name="Picture 12"/>
          <p:cNvPicPr>
            <a:picLocks noChangeAspect="1"/>
          </p:cNvPicPr>
          <p:nvPr/>
        </p:nvPicPr>
        <p:blipFill>
          <a:blip r:embed="rId4"/>
          <a:stretch>
            <a:fillRect/>
          </a:stretch>
        </p:blipFill>
        <p:spPr>
          <a:xfrm>
            <a:off x="660081" y="2386665"/>
            <a:ext cx="1544682" cy="857430"/>
          </a:xfrm>
          <a:prstGeom prst="rect">
            <a:avLst/>
          </a:prstGeom>
        </p:spPr>
      </p:pic>
      <p:sp>
        <p:nvSpPr>
          <p:cNvPr id="14" name="TextBox 13"/>
          <p:cNvSpPr txBox="1"/>
          <p:nvPr/>
        </p:nvSpPr>
        <p:spPr>
          <a:xfrm>
            <a:off x="474133" y="507817"/>
            <a:ext cx="7950200" cy="923330"/>
          </a:xfrm>
          <a:prstGeom prst="rect">
            <a:avLst/>
          </a:prstGeom>
          <a:noFill/>
        </p:spPr>
        <p:txBody>
          <a:bodyPr wrap="square" rtlCol="0">
            <a:spAutoFit/>
          </a:bodyPr>
          <a:lstStyle/>
          <a:p>
            <a:r>
              <a:rPr lang="en-US" dirty="0"/>
              <a:t>Topics cover </a:t>
            </a:r>
            <a:r>
              <a:rPr lang="en-US" dirty="0" smtClean="0"/>
              <a:t>professional</a:t>
            </a:r>
            <a:r>
              <a:rPr lang="en-US" dirty="0"/>
              <a:t>, academic, and/or research experience in the </a:t>
            </a:r>
            <a:r>
              <a:rPr lang="en-US" b="1" dirty="0"/>
              <a:t>fields of Library, Information Science, and Technology</a:t>
            </a:r>
            <a:r>
              <a:rPr lang="en-US" dirty="0"/>
              <a:t>.</a:t>
            </a:r>
          </a:p>
          <a:p>
            <a:endParaRPr lang="en-US" dirty="0"/>
          </a:p>
        </p:txBody>
      </p:sp>
      <p:pic>
        <p:nvPicPr>
          <p:cNvPr id="16" name="Picture 15"/>
          <p:cNvPicPr>
            <a:picLocks noChangeAspect="1"/>
          </p:cNvPicPr>
          <p:nvPr/>
        </p:nvPicPr>
        <p:blipFill>
          <a:blip r:embed="rId5"/>
          <a:stretch>
            <a:fillRect/>
          </a:stretch>
        </p:blipFill>
        <p:spPr>
          <a:xfrm>
            <a:off x="3372470" y="3889119"/>
            <a:ext cx="2171519" cy="1233812"/>
          </a:xfrm>
          <a:prstGeom prst="rect">
            <a:avLst/>
          </a:prstGeom>
        </p:spPr>
      </p:pic>
      <p:pic>
        <p:nvPicPr>
          <p:cNvPr id="17" name="Picture 16"/>
          <p:cNvPicPr>
            <a:picLocks noChangeAspect="1"/>
          </p:cNvPicPr>
          <p:nvPr/>
        </p:nvPicPr>
        <p:blipFill>
          <a:blip r:embed="rId6"/>
          <a:stretch>
            <a:fillRect/>
          </a:stretch>
        </p:blipFill>
        <p:spPr>
          <a:xfrm>
            <a:off x="6057679" y="4157842"/>
            <a:ext cx="2599025" cy="1581759"/>
          </a:xfrm>
          <a:prstGeom prst="rect">
            <a:avLst/>
          </a:prstGeom>
        </p:spPr>
      </p:pic>
      <p:sp>
        <p:nvSpPr>
          <p:cNvPr id="18" name="TextBox 17"/>
          <p:cNvSpPr txBox="1"/>
          <p:nvPr/>
        </p:nvSpPr>
        <p:spPr>
          <a:xfrm>
            <a:off x="6057678" y="3889119"/>
            <a:ext cx="2599025" cy="276999"/>
          </a:xfrm>
          <a:prstGeom prst="rect">
            <a:avLst/>
          </a:prstGeom>
          <a:noFill/>
          <a:ln>
            <a:solidFill>
              <a:schemeClr val="accent1">
                <a:lumMod val="60000"/>
                <a:lumOff val="40000"/>
              </a:schemeClr>
            </a:solidFill>
          </a:ln>
        </p:spPr>
        <p:txBody>
          <a:bodyPr wrap="square" rtlCol="0">
            <a:spAutoFit/>
          </a:bodyPr>
          <a:lstStyle/>
          <a:p>
            <a:r>
              <a:rPr lang="en-US" sz="1200" dirty="0" smtClean="0">
                <a:solidFill>
                  <a:schemeClr val="accent1">
                    <a:lumMod val="75000"/>
                  </a:schemeClr>
                </a:solidFill>
              </a:rPr>
              <a:t>Joint Student Chapters SL Mixer</a:t>
            </a:r>
            <a:endParaRPr lang="en-US" sz="1200" dirty="0">
              <a:solidFill>
                <a:schemeClr val="accent1">
                  <a:lumMod val="75000"/>
                </a:schemeClr>
              </a:solidFill>
            </a:endParaRPr>
          </a:p>
        </p:txBody>
      </p:sp>
    </p:spTree>
    <p:extLst>
      <p:ext uri="{BB962C8B-B14F-4D97-AF65-F5344CB8AC3E}">
        <p14:creationId xmlns:p14="http://schemas.microsoft.com/office/powerpoint/2010/main" val="849168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910724" y="2106214"/>
            <a:ext cx="4104096" cy="817736"/>
          </a:xfrm>
        </p:spPr>
        <p:txBody>
          <a:bodyPr>
            <a:normAutofit/>
          </a:bodyPr>
          <a:lstStyle/>
          <a:p>
            <a:pPr marL="0" indent="0">
              <a:buNone/>
            </a:pPr>
            <a:r>
              <a:rPr lang="en-US" sz="1800" dirty="0" smtClean="0"/>
              <a:t>ASIS&amp;T Student Chapter </a:t>
            </a:r>
          </a:p>
          <a:p>
            <a:pPr marL="0" indent="0">
              <a:buNone/>
            </a:pPr>
            <a:r>
              <a:rPr lang="en-US" dirty="0">
                <a:hlinkClick r:id="rId3"/>
              </a:rPr>
              <a:t>http://slisgroups.sjsu.edu/asistsc</a:t>
            </a:r>
            <a:r>
              <a:rPr lang="en-US" dirty="0" smtClean="0">
                <a:hlinkClick r:id="rId3"/>
              </a:rPr>
              <a:t>/</a:t>
            </a:r>
            <a:endParaRPr lang="en-US" dirty="0" smtClean="0"/>
          </a:p>
        </p:txBody>
      </p:sp>
      <p:sp>
        <p:nvSpPr>
          <p:cNvPr id="4" name="Title 3"/>
          <p:cNvSpPr>
            <a:spLocks noGrp="1"/>
          </p:cNvSpPr>
          <p:nvPr>
            <p:ph type="title"/>
          </p:nvPr>
        </p:nvSpPr>
        <p:spPr>
          <a:xfrm>
            <a:off x="627002" y="4589756"/>
            <a:ext cx="8355111" cy="1284351"/>
          </a:xfrm>
        </p:spPr>
        <p:txBody>
          <a:bodyPr/>
          <a:lstStyle/>
          <a:p>
            <a:pPr marL="0" indent="0" algn="ctr">
              <a:buNone/>
            </a:pPr>
            <a:r>
              <a:rPr lang="en-US" dirty="0" smtClean="0"/>
              <a:t>Links to Student Chapters  </a:t>
            </a:r>
            <a:r>
              <a:rPr lang="en-US" dirty="0" smtClean="0">
                <a:solidFill>
                  <a:schemeClr val="bg2">
                    <a:lumMod val="50000"/>
                  </a:schemeClr>
                </a:solidFill>
              </a:rPr>
              <a:t>Join Today</a:t>
            </a:r>
            <a:endParaRPr lang="en-US" dirty="0">
              <a:solidFill>
                <a:schemeClr val="bg2">
                  <a:lumMod val="50000"/>
                </a:schemeClr>
              </a:solidFill>
            </a:endParaRPr>
          </a:p>
        </p:txBody>
      </p:sp>
      <p:sp>
        <p:nvSpPr>
          <p:cNvPr id="13" name="TextBox 12"/>
          <p:cNvSpPr txBox="1"/>
          <p:nvPr/>
        </p:nvSpPr>
        <p:spPr>
          <a:xfrm>
            <a:off x="910724" y="910161"/>
            <a:ext cx="3429144" cy="861774"/>
          </a:xfrm>
          <a:prstGeom prst="rect">
            <a:avLst/>
          </a:prstGeom>
          <a:noFill/>
        </p:spPr>
        <p:txBody>
          <a:bodyPr wrap="none" rtlCol="0">
            <a:spAutoFit/>
          </a:bodyPr>
          <a:lstStyle/>
          <a:p>
            <a:r>
              <a:rPr lang="en-US" dirty="0" smtClean="0"/>
              <a:t>SLIS CONNECT</a:t>
            </a:r>
          </a:p>
          <a:p>
            <a:pPr marL="0" lvl="4"/>
            <a:r>
              <a:rPr lang="en-US" sz="1400" dirty="0">
                <a:hlinkClick r:id="rId4"/>
              </a:rPr>
              <a:t>http://www.facebook.com/SLISConnect</a:t>
            </a:r>
            <a:endParaRPr lang="en-US" sz="1400" dirty="0"/>
          </a:p>
          <a:p>
            <a:endParaRPr lang="en-US" dirty="0"/>
          </a:p>
        </p:txBody>
      </p:sp>
      <p:sp>
        <p:nvSpPr>
          <p:cNvPr id="14" name="TextBox 13"/>
          <p:cNvSpPr txBox="1"/>
          <p:nvPr/>
        </p:nvSpPr>
        <p:spPr>
          <a:xfrm>
            <a:off x="910724" y="1448769"/>
            <a:ext cx="3749744" cy="646331"/>
          </a:xfrm>
          <a:prstGeom prst="rect">
            <a:avLst/>
          </a:prstGeom>
          <a:noFill/>
        </p:spPr>
        <p:txBody>
          <a:bodyPr wrap="none" rtlCol="0">
            <a:spAutoFit/>
          </a:bodyPr>
          <a:lstStyle/>
          <a:p>
            <a:r>
              <a:rPr lang="en-US" dirty="0" smtClean="0"/>
              <a:t>ALASC</a:t>
            </a:r>
          </a:p>
          <a:p>
            <a:r>
              <a:rPr lang="en-US" dirty="0">
                <a:hlinkClick r:id="rId5"/>
              </a:rPr>
              <a:t>https://slisgroups.sjsu.edu/alasc</a:t>
            </a:r>
            <a:r>
              <a:rPr lang="en-US" dirty="0" smtClean="0">
                <a:hlinkClick r:id="rId5"/>
              </a:rPr>
              <a:t>/</a:t>
            </a:r>
            <a:endParaRPr lang="en-US" dirty="0" smtClean="0"/>
          </a:p>
        </p:txBody>
      </p:sp>
      <p:sp>
        <p:nvSpPr>
          <p:cNvPr id="15" name="Rectangle 14"/>
          <p:cNvSpPr/>
          <p:nvPr/>
        </p:nvSpPr>
        <p:spPr>
          <a:xfrm>
            <a:off x="910724" y="2993654"/>
            <a:ext cx="3681304" cy="923330"/>
          </a:xfrm>
          <a:prstGeom prst="rect">
            <a:avLst/>
          </a:prstGeom>
        </p:spPr>
        <p:txBody>
          <a:bodyPr wrap="none">
            <a:spAutoFit/>
          </a:bodyPr>
          <a:lstStyle/>
          <a:p>
            <a:r>
              <a:rPr lang="en-US" dirty="0" smtClean="0"/>
              <a:t>SAASC</a:t>
            </a:r>
          </a:p>
          <a:p>
            <a:r>
              <a:rPr lang="en-US" dirty="0" smtClean="0">
                <a:hlinkClick r:id="rId6"/>
              </a:rPr>
              <a:t>http</a:t>
            </a:r>
            <a:r>
              <a:rPr lang="en-US" dirty="0">
                <a:hlinkClick r:id="rId6"/>
              </a:rPr>
              <a:t>://slisgroups.sjsu.edu/saasc</a:t>
            </a:r>
            <a:r>
              <a:rPr lang="en-US" dirty="0" smtClean="0">
                <a:hlinkClick r:id="rId6"/>
              </a:rPr>
              <a:t>/</a:t>
            </a:r>
            <a:endParaRPr lang="en-US" dirty="0" smtClean="0"/>
          </a:p>
          <a:p>
            <a:endParaRPr lang="en-US" dirty="0" smtClean="0"/>
          </a:p>
        </p:txBody>
      </p:sp>
    </p:spTree>
    <p:extLst>
      <p:ext uri="{BB962C8B-B14F-4D97-AF65-F5344CB8AC3E}">
        <p14:creationId xmlns:p14="http://schemas.microsoft.com/office/powerpoint/2010/main" val="1930777902"/>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Slipstream.thmx</Template>
  <TotalTime>837</TotalTime>
  <Words>1484</Words>
  <Application>Microsoft Office PowerPoint</Application>
  <PresentationFormat>On-screen Show (4:3)</PresentationFormat>
  <Paragraphs>101</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Slipstream</vt:lpstr>
      <vt:lpstr>Student Associations </vt:lpstr>
      <vt:lpstr>Member Benefits</vt:lpstr>
      <vt:lpstr>SLISConnect</vt:lpstr>
      <vt:lpstr>American Library Association</vt:lpstr>
      <vt:lpstr>Society of American Archivist</vt:lpstr>
      <vt:lpstr>American Society for Information Science and Technology (ASIS&amp;T)</vt:lpstr>
      <vt:lpstr>Speaker Series</vt:lpstr>
      <vt:lpstr>Links to Student Chapters  Join Today</vt:lpstr>
    </vt:vector>
  </TitlesOfParts>
  <Company>Patricia Bowie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Carletta Woods</dc:creator>
  <cp:lastModifiedBy>user</cp:lastModifiedBy>
  <cp:revision>36</cp:revision>
  <dcterms:created xsi:type="dcterms:W3CDTF">2012-04-14T18:40:08Z</dcterms:created>
  <dcterms:modified xsi:type="dcterms:W3CDTF">2012-06-02T22:17:29Z</dcterms:modified>
</cp:coreProperties>
</file>